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7"/>
  </p:notesMasterIdLst>
  <p:sldIdLst>
    <p:sldId id="256" r:id="rId4"/>
    <p:sldId id="272" r:id="rId5"/>
    <p:sldId id="261" r:id="rId6"/>
    <p:sldId id="265" r:id="rId7"/>
    <p:sldId id="273" r:id="rId8"/>
    <p:sldId id="274" r:id="rId9"/>
    <p:sldId id="275" r:id="rId10"/>
    <p:sldId id="276" r:id="rId11"/>
    <p:sldId id="277" r:id="rId12"/>
    <p:sldId id="278" r:id="rId13"/>
    <p:sldId id="279" r:id="rId14"/>
    <p:sldId id="280" r:id="rId15"/>
    <p:sldId id="281" r:id="rId16"/>
    <p:sldId id="282" r:id="rId17"/>
    <p:sldId id="283" r:id="rId18"/>
    <p:sldId id="285" r:id="rId19"/>
    <p:sldId id="286" r:id="rId20"/>
    <p:sldId id="284" r:id="rId21"/>
    <p:sldId id="287" r:id="rId22"/>
    <p:sldId id="288" r:id="rId23"/>
    <p:sldId id="289" r:id="rId24"/>
    <p:sldId id="290" r:id="rId25"/>
    <p:sldId id="262"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966" y="84"/>
      </p:cViewPr>
      <p:guideLst>
        <p:guide orient="horz" pos="1620"/>
        <p:guide pos="2880"/>
        <p:guide orient="horz" pos="1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1/30/2025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EDC514-9E28-441F-BF04-3DE8912E9F4E}" type="slidenum">
              <a:rPr lang="en-US" smtClean="0"/>
              <a:t>3</a:t>
            </a:fld>
            <a:endParaRPr lang="en-US"/>
          </a:p>
        </p:txBody>
      </p:sp>
    </p:spTree>
    <p:extLst>
      <p:ext uri="{BB962C8B-B14F-4D97-AF65-F5344CB8AC3E}">
        <p14:creationId xmlns:p14="http://schemas.microsoft.com/office/powerpoint/2010/main" val="3590287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ea typeface="맑은 고딕" pitchFamily="50" charset="-127"/>
              </a:rPr>
              <a:t>FREE PPT </a:t>
            </a:r>
          </a:p>
          <a:p>
            <a:pPr lvl="0"/>
            <a:r>
              <a:rPr lang="en-US" altLang="ko-KR" dirty="0">
                <a:ea typeface="맑은 고딕" pitchFamily="50" charset="-127"/>
              </a:rPr>
              <a:t>TEMPLATES</a:t>
            </a:r>
            <a:endParaRPr lang="en-US" altLang="ko-KR" dirty="0"/>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327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257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328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1272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3596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4520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52514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20633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538848"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2639427"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4727659"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Picture Placeholder 2"/>
          <p:cNvSpPr>
            <a:spLocks noGrp="1"/>
          </p:cNvSpPr>
          <p:nvPr>
            <p:ph type="pic" idx="15" hasCustomPrompt="1"/>
          </p:nvPr>
        </p:nvSpPr>
        <p:spPr>
          <a:xfrm>
            <a:off x="6815891"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539552"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539551"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639427"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2639426"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4727659"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userDrawn="1"/>
        </p:nvSpPr>
        <p:spPr>
          <a:xfrm>
            <a:off x="4727658"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userDrawn="1"/>
        </p:nvSpPr>
        <p:spPr>
          <a:xfrm>
            <a:off x="6815891"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userDrawn="1"/>
        </p:nvSpPr>
        <p:spPr>
          <a:xfrm>
            <a:off x="6815890"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1520" y="3003798"/>
            <a:ext cx="4032448" cy="720080"/>
          </a:xfrm>
        </p:spPr>
        <p:txBody>
          <a:bodyPr/>
          <a:lstStyle/>
          <a:p>
            <a:pPr lvl="0"/>
            <a:r>
              <a:rPr lang="en-GB" sz="4400" dirty="0" err="1">
                <a:solidFill>
                  <a:schemeClr val="accent3"/>
                </a:solidFill>
              </a:rPr>
              <a:t>ShelfLink</a:t>
            </a:r>
            <a:endParaRPr lang="en-US" altLang="ko-KR" sz="4400" b="1" dirty="0">
              <a:solidFill>
                <a:schemeClr val="accent3"/>
              </a:solidFill>
            </a:endParaRPr>
          </a:p>
        </p:txBody>
      </p:sp>
      <p:sp>
        <p:nvSpPr>
          <p:cNvPr id="9" name="TextBox 8">
            <a:extLst>
              <a:ext uri="{FF2B5EF4-FFF2-40B4-BE49-F238E27FC236}">
                <a16:creationId xmlns:a16="http://schemas.microsoft.com/office/drawing/2014/main" id="{521C5B40-6DCF-41DF-8CCF-C15B7486CA12}"/>
              </a:ext>
            </a:extLst>
          </p:cNvPr>
          <p:cNvSpPr txBox="1"/>
          <p:nvPr/>
        </p:nvSpPr>
        <p:spPr>
          <a:xfrm flipH="1">
            <a:off x="251520" y="3795886"/>
            <a:ext cx="6795041" cy="1200329"/>
          </a:xfrm>
          <a:prstGeom prst="rect">
            <a:avLst/>
          </a:prstGeom>
          <a:noFill/>
        </p:spPr>
        <p:txBody>
          <a:bodyPr wrap="square" rtlCol="0">
            <a:spAutoFit/>
          </a:bodyPr>
          <a:lstStyle/>
          <a:p>
            <a:pPr algn="just"/>
            <a:r>
              <a:rPr lang="en-US" b="1" dirty="0" err="1">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ShelfLink</a:t>
            </a:r>
            <a:r>
              <a:rPr lang="en-US"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is an innovative E-Library Management System that simplifies digital resource management. Its user-friendly interface ensures quick access to materials, making library operations more efficient for both administrators and users.</a:t>
            </a:r>
            <a:endParaRPr lang="en-GB"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Unit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417E97A0-87EC-4A1E-BDAB-C2D6CF4D82EB}"/>
              </a:ext>
            </a:extLst>
          </p:cNvPr>
          <p:cNvSpPr txBox="1"/>
          <p:nvPr/>
        </p:nvSpPr>
        <p:spPr>
          <a:xfrm>
            <a:off x="323528" y="1347614"/>
            <a:ext cx="8239218" cy="3379387"/>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Ensure individual components (such as functions and methods) work as expected in isolation.</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Login Validation: Test the correctness of input fields, password verification, and error handling for invalid credentials.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Registration Functionality: Check the validation of student/admin registration fields, error messages for invalid data, and successful user creation.</a:t>
            </a:r>
          </a:p>
          <a:p>
            <a:endParaRPr lang="en-GB" dirty="0"/>
          </a:p>
        </p:txBody>
      </p:sp>
      <p:pic>
        <p:nvPicPr>
          <p:cNvPr id="6" name="Picture 5">
            <a:extLst>
              <a:ext uri="{FF2B5EF4-FFF2-40B4-BE49-F238E27FC236}">
                <a16:creationId xmlns:a16="http://schemas.microsoft.com/office/drawing/2014/main" id="{FAF90B26-9121-4B74-A2B7-C96B41F0A2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304" y="4045534"/>
            <a:ext cx="1695138" cy="1044755"/>
          </a:xfrm>
          <a:prstGeom prst="rect">
            <a:avLst/>
          </a:prstGeom>
        </p:spPr>
      </p:pic>
    </p:spTree>
    <p:extLst>
      <p:ext uri="{BB962C8B-B14F-4D97-AF65-F5344CB8AC3E}">
        <p14:creationId xmlns:p14="http://schemas.microsoft.com/office/powerpoint/2010/main" val="114686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pPr marL="457200" lvl="1" indent="0">
              <a:buNone/>
            </a:pPr>
            <a:r>
              <a:rPr lang="en-US" altLang="ko-KR" sz="3200" b="1" dirty="0">
                <a:solidFill>
                  <a:schemeClr val="accent3"/>
                </a:solidFill>
              </a:rPr>
              <a:t>Integration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CF98A5FF-90D0-47E3-96BA-E583F2937F0A}"/>
              </a:ext>
            </a:extLst>
          </p:cNvPr>
          <p:cNvSpPr txBox="1"/>
          <p:nvPr/>
        </p:nvSpPr>
        <p:spPr>
          <a:xfrm>
            <a:off x="320770" y="1419622"/>
            <a:ext cx="7920880" cy="3060838"/>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Ensure that different system modules (e.g., login, new student, new book, statistics, issued books, return books) work together seamlessly.</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Test issuing and returning books, ensuring these actions are correctly reflected in the system’s database.</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Check integration between profile management and borrowing history.</a:t>
            </a:r>
          </a:p>
          <a:p>
            <a:endParaRPr lang="en-GB" dirty="0"/>
          </a:p>
        </p:txBody>
      </p:sp>
      <p:pic>
        <p:nvPicPr>
          <p:cNvPr id="5" name="Picture 4">
            <a:extLst>
              <a:ext uri="{FF2B5EF4-FFF2-40B4-BE49-F238E27FC236}">
                <a16:creationId xmlns:a16="http://schemas.microsoft.com/office/drawing/2014/main" id="{E378169A-2266-411D-B96D-A6FE1933BDF3}"/>
              </a:ext>
            </a:extLst>
          </p:cNvPr>
          <p:cNvPicPr>
            <a:picLocks noChangeAspect="1"/>
          </p:cNvPicPr>
          <p:nvPr/>
        </p:nvPicPr>
        <p:blipFill rotWithShape="1">
          <a:blip r:embed="rId2">
            <a:extLst>
              <a:ext uri="{28A0092B-C50C-407E-A947-70E740481C1C}">
                <a14:useLocalDpi xmlns:a14="http://schemas.microsoft.com/office/drawing/2010/main" val="0"/>
              </a:ext>
            </a:extLst>
          </a:blip>
          <a:srcRect l="25029" r="22637"/>
          <a:stretch/>
        </p:blipFill>
        <p:spPr>
          <a:xfrm>
            <a:off x="7487816" y="3690257"/>
            <a:ext cx="1656184" cy="1438275"/>
          </a:xfrm>
          <a:prstGeom prst="rect">
            <a:avLst/>
          </a:prstGeom>
        </p:spPr>
      </p:pic>
    </p:spTree>
    <p:extLst>
      <p:ext uri="{BB962C8B-B14F-4D97-AF65-F5344CB8AC3E}">
        <p14:creationId xmlns:p14="http://schemas.microsoft.com/office/powerpoint/2010/main" val="285994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err="1">
                <a:solidFill>
                  <a:schemeClr val="accent3"/>
                </a:solidFill>
              </a:rPr>
              <a:t>Acceptence</a:t>
            </a:r>
            <a:r>
              <a:rPr lang="en-US" altLang="ko-KR" sz="3200" b="1" dirty="0">
                <a:solidFill>
                  <a:schemeClr val="accent3"/>
                </a:solidFill>
              </a:rPr>
              <a:t>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0C5BE8A0-6FE7-4FDA-8A48-58FEEF597A53}"/>
              </a:ext>
            </a:extLst>
          </p:cNvPr>
          <p:cNvSpPr txBox="1"/>
          <p:nvPr/>
        </p:nvSpPr>
        <p:spPr>
          <a:xfrm>
            <a:off x="323528" y="1275606"/>
            <a:ext cx="7776864" cy="3379387"/>
          </a:xfrm>
          <a:prstGeom prst="rect">
            <a:avLst/>
          </a:prstGeom>
          <a:noFill/>
        </p:spPr>
        <p:txBody>
          <a:bodyPr wrap="square" rtlCol="0">
            <a:spAutoFit/>
          </a:bodyPr>
          <a:lstStyle/>
          <a:p>
            <a:pPr lvl="0" algn="just">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gn="just">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Validate the system against user requirements and ensure it’s ready for deployment.</a:t>
            </a:r>
          </a:p>
          <a:p>
            <a:pPr lvl="0" algn="just">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gn="just">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User Experience: Ensure the system provides a seamless experience for both students and admins.</a:t>
            </a:r>
          </a:p>
          <a:p>
            <a:pPr marL="457200" lvl="0" indent="-330200" algn="just">
              <a:lnSpc>
                <a:spcPct val="115000"/>
              </a:lnSpc>
              <a:buClr>
                <a:schemeClr val="dk1"/>
              </a:buClr>
              <a:buSzPts val="1600"/>
              <a:buFont typeface="Calibri"/>
              <a:buChar char="●"/>
            </a:pPr>
            <a:r>
              <a:rPr lang="en-US" dirty="0">
                <a:solidFill>
                  <a:schemeClr val="dk1"/>
                </a:solidFill>
                <a:latin typeface="Calibri"/>
                <a:ea typeface="Calibri"/>
                <a:cs typeface="Calibri"/>
                <a:sym typeface="Calibri"/>
              </a:rPr>
              <a:t>Real-World Scenarios: Test using real-world scenarios to check if the system behaves as expected under practical conditions.</a:t>
            </a:r>
          </a:p>
          <a:p>
            <a:endParaRPr lang="en-GB" dirty="0"/>
          </a:p>
        </p:txBody>
      </p:sp>
      <p:pic>
        <p:nvPicPr>
          <p:cNvPr id="5" name="Picture 4">
            <a:extLst>
              <a:ext uri="{FF2B5EF4-FFF2-40B4-BE49-F238E27FC236}">
                <a16:creationId xmlns:a16="http://schemas.microsoft.com/office/drawing/2014/main" id="{A0ACBEDA-9BD4-4350-BFD4-648B01DAA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011910"/>
            <a:ext cx="1422460" cy="1065417"/>
          </a:xfrm>
          <a:prstGeom prst="rect">
            <a:avLst/>
          </a:prstGeom>
        </p:spPr>
      </p:pic>
    </p:spTree>
    <p:extLst>
      <p:ext uri="{BB962C8B-B14F-4D97-AF65-F5344CB8AC3E}">
        <p14:creationId xmlns:p14="http://schemas.microsoft.com/office/powerpoint/2010/main" val="305031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System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25B15C68-9A1C-47D9-9782-E92FA7696C41}"/>
              </a:ext>
            </a:extLst>
          </p:cNvPr>
          <p:cNvSpPr txBox="1"/>
          <p:nvPr/>
        </p:nvSpPr>
        <p:spPr>
          <a:xfrm>
            <a:off x="323528" y="1419622"/>
            <a:ext cx="8208912" cy="3379387"/>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Test the entire system as a whole to ensure it meets the specified requirements.</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Verify the full student journey: registration, login, borrowing books, and returning books.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Test admin functionalities: managing books, generating reports, handling student profiles.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Ensure overall system stability under normal and peak load conditions.</a:t>
            </a:r>
          </a:p>
          <a:p>
            <a:endParaRPr lang="en-GB" dirty="0"/>
          </a:p>
        </p:txBody>
      </p:sp>
      <p:pic>
        <p:nvPicPr>
          <p:cNvPr id="5" name="Picture 4">
            <a:extLst>
              <a:ext uri="{FF2B5EF4-FFF2-40B4-BE49-F238E27FC236}">
                <a16:creationId xmlns:a16="http://schemas.microsoft.com/office/drawing/2014/main" id="{7DA03CB0-AF2C-40B1-8411-D98EE6780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3902502"/>
            <a:ext cx="1372741" cy="1042858"/>
          </a:xfrm>
          <a:prstGeom prst="rect">
            <a:avLst/>
          </a:prstGeom>
        </p:spPr>
      </p:pic>
    </p:spTree>
    <p:extLst>
      <p:ext uri="{BB962C8B-B14F-4D97-AF65-F5344CB8AC3E}">
        <p14:creationId xmlns:p14="http://schemas.microsoft.com/office/powerpoint/2010/main" val="286730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Key Test Cases</a:t>
            </a:r>
            <a:endParaRPr lang="ko-KR" altLang="en-US" sz="3200" b="1" dirty="0">
              <a:solidFill>
                <a:schemeClr val="accent3"/>
              </a:solidFill>
            </a:endParaRPr>
          </a:p>
        </p:txBody>
      </p:sp>
      <p:sp>
        <p:nvSpPr>
          <p:cNvPr id="4" name="TextBox 3">
            <a:extLst>
              <a:ext uri="{FF2B5EF4-FFF2-40B4-BE49-F238E27FC236}">
                <a16:creationId xmlns:a16="http://schemas.microsoft.com/office/drawing/2014/main" id="{D01C0590-597B-4D11-8E6C-6D79BA466533}"/>
              </a:ext>
            </a:extLst>
          </p:cNvPr>
          <p:cNvSpPr txBox="1"/>
          <p:nvPr/>
        </p:nvSpPr>
        <p:spPr>
          <a:xfrm>
            <a:off x="323528" y="1203598"/>
            <a:ext cx="7920880" cy="4108817"/>
          </a:xfrm>
          <a:prstGeom prst="rect">
            <a:avLst/>
          </a:prstGeom>
          <a:noFill/>
        </p:spPr>
        <p:txBody>
          <a:bodyPr wrap="square" rtlCol="0">
            <a:spAutoFit/>
          </a:bodyPr>
          <a:lstStyle/>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User Login:</a:t>
            </a:r>
            <a:r>
              <a:rPr lang="en-US" dirty="0">
                <a:latin typeface="Calibri" panose="020F0502020204030204" pitchFamily="34" charset="0"/>
                <a:ea typeface="Calibri" panose="020F0502020204030204" pitchFamily="34" charset="0"/>
                <a:cs typeface="Calibri" panose="020F0502020204030204" pitchFamily="34" charset="0"/>
                <a:sym typeface="Poppins Medium"/>
              </a:rPr>
              <a:t> Validate that a registered user can log in with correct credentials.</a:t>
            </a: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Add New Student - Ensures users can add new books with required fields like </a:t>
            </a:r>
            <a:r>
              <a:rPr lang="en-US" dirty="0" err="1">
                <a:latin typeface="Calibri" panose="020F0502020204030204" pitchFamily="34" charset="0"/>
                <a:ea typeface="Calibri" panose="020F0502020204030204" pitchFamily="34" charset="0"/>
                <a:cs typeface="Calibri" panose="020F0502020204030204" pitchFamily="34" charset="0"/>
                <a:sym typeface="Poppins Bold"/>
              </a:rPr>
              <a:t>StudentID</a:t>
            </a:r>
            <a:r>
              <a:rPr lang="en-US" dirty="0">
                <a:latin typeface="Calibri" panose="020F0502020204030204" pitchFamily="34" charset="0"/>
                <a:ea typeface="Calibri" panose="020F0502020204030204" pitchFamily="34" charset="0"/>
                <a:cs typeface="Calibri" panose="020F0502020204030204" pitchFamily="34" charset="0"/>
                <a:sym typeface="Poppins Bold"/>
              </a:rPr>
              <a:t>, Name,  Father Name, Faculty Name and Course Name.</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Add New Book - Ensures users can add new books with required fields like </a:t>
            </a:r>
            <a:r>
              <a:rPr lang="en-US" dirty="0" err="1">
                <a:latin typeface="Calibri" panose="020F0502020204030204" pitchFamily="34" charset="0"/>
                <a:ea typeface="Calibri" panose="020F0502020204030204" pitchFamily="34" charset="0"/>
                <a:cs typeface="Calibri" panose="020F0502020204030204" pitchFamily="34" charset="0"/>
                <a:sym typeface="Poppins Bold"/>
              </a:rPr>
              <a:t>BookID</a:t>
            </a:r>
            <a:r>
              <a:rPr lang="en-US" dirty="0">
                <a:latin typeface="Calibri" panose="020F0502020204030204" pitchFamily="34" charset="0"/>
                <a:ea typeface="Calibri" panose="020F0502020204030204" pitchFamily="34" charset="0"/>
                <a:cs typeface="Calibri" panose="020F0502020204030204" pitchFamily="34" charset="0"/>
                <a:sym typeface="Poppins Bold"/>
              </a:rPr>
              <a:t>, Name, Author, Published year and Price.</a:t>
            </a: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Issued Book - Verifies users can borrow books from the inventory with no residual data.</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Return Book - Verifies users can return books from the inventory with no residual data.</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endParaRPr lang="en-GB" dirty="0"/>
          </a:p>
        </p:txBody>
      </p:sp>
    </p:spTree>
    <p:extLst>
      <p:ext uri="{BB962C8B-B14F-4D97-AF65-F5344CB8AC3E}">
        <p14:creationId xmlns:p14="http://schemas.microsoft.com/office/powerpoint/2010/main" val="340535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4" name="Picture 3">
            <a:extLst>
              <a:ext uri="{FF2B5EF4-FFF2-40B4-BE49-F238E27FC236}">
                <a16:creationId xmlns:a16="http://schemas.microsoft.com/office/drawing/2014/main" id="{A98F57F1-3BBA-48EC-882D-4B16D837A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131590"/>
            <a:ext cx="4824536" cy="1800200"/>
          </a:xfrm>
          <a:prstGeom prst="rect">
            <a:avLst/>
          </a:prstGeom>
        </p:spPr>
      </p:pic>
      <p:pic>
        <p:nvPicPr>
          <p:cNvPr id="6" name="Picture 5">
            <a:extLst>
              <a:ext uri="{FF2B5EF4-FFF2-40B4-BE49-F238E27FC236}">
                <a16:creationId xmlns:a16="http://schemas.microsoft.com/office/drawing/2014/main" id="{110321CF-91B3-44C0-867E-5584416B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3015902"/>
            <a:ext cx="5940152" cy="1992016"/>
          </a:xfrm>
          <a:prstGeom prst="rect">
            <a:avLst/>
          </a:prstGeom>
        </p:spPr>
      </p:pic>
    </p:spTree>
    <p:extLst>
      <p:ext uri="{BB962C8B-B14F-4D97-AF65-F5344CB8AC3E}">
        <p14:creationId xmlns:p14="http://schemas.microsoft.com/office/powerpoint/2010/main" val="3522396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5" name="Picture 4">
            <a:extLst>
              <a:ext uri="{FF2B5EF4-FFF2-40B4-BE49-F238E27FC236}">
                <a16:creationId xmlns:a16="http://schemas.microsoft.com/office/drawing/2014/main" id="{52917392-8A6B-44FE-A243-C864D7B4F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128899"/>
            <a:ext cx="5292080" cy="1730882"/>
          </a:xfrm>
          <a:prstGeom prst="rect">
            <a:avLst/>
          </a:prstGeom>
        </p:spPr>
      </p:pic>
      <p:pic>
        <p:nvPicPr>
          <p:cNvPr id="8" name="Picture 7">
            <a:extLst>
              <a:ext uri="{FF2B5EF4-FFF2-40B4-BE49-F238E27FC236}">
                <a16:creationId xmlns:a16="http://schemas.microsoft.com/office/drawing/2014/main" id="{863DFF4D-C415-4FD7-B39B-E22758CE6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3146477"/>
            <a:ext cx="5508105" cy="1801538"/>
          </a:xfrm>
          <a:prstGeom prst="rect">
            <a:avLst/>
          </a:prstGeom>
        </p:spPr>
      </p:pic>
    </p:spTree>
    <p:extLst>
      <p:ext uri="{BB962C8B-B14F-4D97-AF65-F5344CB8AC3E}">
        <p14:creationId xmlns:p14="http://schemas.microsoft.com/office/powerpoint/2010/main" val="344111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5" name="Picture 4">
            <a:extLst>
              <a:ext uri="{FF2B5EF4-FFF2-40B4-BE49-F238E27FC236}">
                <a16:creationId xmlns:a16="http://schemas.microsoft.com/office/drawing/2014/main" id="{A81561C0-D30D-47D0-AC84-CC2588FA3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03598"/>
            <a:ext cx="4403213" cy="1584175"/>
          </a:xfrm>
          <a:prstGeom prst="rect">
            <a:avLst/>
          </a:prstGeom>
        </p:spPr>
      </p:pic>
      <p:pic>
        <p:nvPicPr>
          <p:cNvPr id="8" name="Picture 7">
            <a:extLst>
              <a:ext uri="{FF2B5EF4-FFF2-40B4-BE49-F238E27FC236}">
                <a16:creationId xmlns:a16="http://schemas.microsoft.com/office/drawing/2014/main" id="{228B96CA-16AA-4B0E-98EF-80E4C4134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3075808"/>
            <a:ext cx="5547018" cy="1814265"/>
          </a:xfrm>
          <a:prstGeom prst="rect">
            <a:avLst/>
          </a:prstGeom>
        </p:spPr>
      </p:pic>
    </p:spTree>
    <p:extLst>
      <p:ext uri="{BB962C8B-B14F-4D97-AF65-F5344CB8AC3E}">
        <p14:creationId xmlns:p14="http://schemas.microsoft.com/office/powerpoint/2010/main" val="387734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Challenges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419622"/>
            <a:ext cx="8208912" cy="3416320"/>
          </a:xfrm>
          <a:prstGeom prst="rect">
            <a:avLst/>
          </a:prstGeom>
          <a:noFill/>
        </p:spPr>
        <p:txBody>
          <a:bodyPr wrap="square" rtlCol="0">
            <a:spAutoFit/>
          </a:bodyPr>
          <a:lstStyle/>
          <a:p>
            <a:r>
              <a:rPr lang="en-US" b="1" dirty="0"/>
              <a:t>Test Data Management </a:t>
            </a:r>
          </a:p>
          <a:p>
            <a:r>
              <a:rPr lang="en-US" dirty="0"/>
              <a:t>In some cases, the test data would become corrupted, leading to false negatives in test results. </a:t>
            </a:r>
          </a:p>
          <a:p>
            <a:endParaRPr lang="en-US" dirty="0"/>
          </a:p>
          <a:p>
            <a:r>
              <a:rPr lang="en-US" b="1" dirty="0"/>
              <a:t>Performance Testing </a:t>
            </a:r>
          </a:p>
          <a:p>
            <a:r>
              <a:rPr lang="en-US" dirty="0"/>
              <a:t>The testing environment sometimes couldn't handle the load, resulting in unreliable performance metrics. </a:t>
            </a:r>
          </a:p>
          <a:p>
            <a:endParaRPr lang="en-US" dirty="0"/>
          </a:p>
          <a:p>
            <a:r>
              <a:rPr lang="en-US" b="1" dirty="0"/>
              <a:t>Dynamic Content and User Interface</a:t>
            </a:r>
          </a:p>
          <a:p>
            <a:r>
              <a:rPr lang="en-US" dirty="0"/>
              <a:t>The website frequently updated its content dynamically based on user behavior and preferences, making it difficult to create stable test cases, especially for UI testing.</a:t>
            </a:r>
            <a:endParaRPr lang="en-GB" dirty="0"/>
          </a:p>
        </p:txBody>
      </p:sp>
    </p:spTree>
    <p:extLst>
      <p:ext uri="{BB962C8B-B14F-4D97-AF65-F5344CB8AC3E}">
        <p14:creationId xmlns:p14="http://schemas.microsoft.com/office/powerpoint/2010/main" val="217159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Solutions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275606"/>
            <a:ext cx="8208912" cy="3970318"/>
          </a:xfrm>
          <a:prstGeom prst="rect">
            <a:avLst/>
          </a:prstGeom>
          <a:noFill/>
        </p:spPr>
        <p:txBody>
          <a:bodyPr wrap="square" rtlCol="0">
            <a:spAutoFit/>
          </a:bodyPr>
          <a:lstStyle/>
          <a:p>
            <a:r>
              <a:rPr lang="en-US" b="1" dirty="0"/>
              <a:t>Test Data Management </a:t>
            </a:r>
          </a:p>
          <a:p>
            <a:r>
              <a:rPr lang="en-US" dirty="0"/>
              <a:t>We implemented a test data management strategy that included versioning of datasets and automated scripts to reset the data to a known good state before each test run.</a:t>
            </a:r>
          </a:p>
          <a:p>
            <a:endParaRPr lang="en-US" dirty="0"/>
          </a:p>
          <a:p>
            <a:r>
              <a:rPr lang="en-US" b="1" dirty="0"/>
              <a:t>Performance Testing </a:t>
            </a:r>
          </a:p>
          <a:p>
            <a:r>
              <a:rPr lang="en-US" dirty="0"/>
              <a:t>We utilized cloud-based load testing tools like Apache JMeter to simulate high user loads. Additionally, we upgraded the testing environment to better mimic production conditions.</a:t>
            </a:r>
          </a:p>
          <a:p>
            <a:endParaRPr lang="en-US" dirty="0"/>
          </a:p>
          <a:p>
            <a:r>
              <a:rPr lang="en-US" b="1" dirty="0"/>
              <a:t>Dynamic Content and User Interface</a:t>
            </a:r>
          </a:p>
          <a:p>
            <a:r>
              <a:rPr lang="en-US" dirty="0"/>
              <a:t>We employed automation tools with advanced capabilities for handling dynamic content, such as Selenium WebDriver with explicit waits and assertions tailored to handle asynchronous content loading.</a:t>
            </a:r>
            <a:endParaRPr lang="en-GB" dirty="0"/>
          </a:p>
        </p:txBody>
      </p:sp>
    </p:spTree>
    <p:extLst>
      <p:ext uri="{BB962C8B-B14F-4D97-AF65-F5344CB8AC3E}">
        <p14:creationId xmlns:p14="http://schemas.microsoft.com/office/powerpoint/2010/main" val="86399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50457" y="2067694"/>
            <a:ext cx="3347864" cy="576064"/>
          </a:xfrm>
          <a:prstGeom prst="rect">
            <a:avLst/>
          </a:prstGeom>
        </p:spPr>
        <p:txBody>
          <a:bodyPr/>
          <a:lstStyle/>
          <a:p>
            <a:pPr algn="ctr"/>
            <a:r>
              <a:rPr lang="en-US" altLang="ko-KR" b="1" dirty="0">
                <a:solidFill>
                  <a:srgbClr val="FF0000"/>
                </a:solidFill>
              </a:rPr>
              <a:t>Introduction</a:t>
            </a:r>
            <a:endParaRPr lang="ko-KR" altLang="en-US" b="1" dirty="0">
              <a:solidFill>
                <a:srgbClr val="FF0000"/>
              </a:solidFill>
            </a:endParaRPr>
          </a:p>
        </p:txBody>
      </p:sp>
      <p:grpSp>
        <p:nvGrpSpPr>
          <p:cNvPr id="4" name="Group 3"/>
          <p:cNvGrpSpPr/>
          <p:nvPr/>
        </p:nvGrpSpPr>
        <p:grpSpPr>
          <a:xfrm>
            <a:off x="7745951" y="3147814"/>
            <a:ext cx="999728" cy="994953"/>
            <a:chOff x="6127601" y="487152"/>
            <a:chExt cx="999728" cy="994953"/>
          </a:xfrm>
        </p:grpSpPr>
        <p:sp>
          <p:nvSpPr>
            <p:cNvPr id="5" name="Oval 4"/>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27523" y="790582"/>
            <a:ext cx="488093" cy="485762"/>
            <a:chOff x="6127601" y="487152"/>
            <a:chExt cx="999728" cy="994953"/>
          </a:xfrm>
          <a:solidFill>
            <a:schemeClr val="bg1">
              <a:alpha val="70000"/>
            </a:schemeClr>
          </a:solidFill>
        </p:grpSpPr>
        <p:sp>
          <p:nvSpPr>
            <p:cNvPr id="9" name="Oval 8"/>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Oval 9"/>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Oval 10"/>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0" name="TextBox 19"/>
          <p:cNvSpPr txBox="1"/>
          <p:nvPr/>
        </p:nvSpPr>
        <p:spPr>
          <a:xfrm>
            <a:off x="604505" y="1455934"/>
            <a:ext cx="5166303" cy="2739211"/>
          </a:xfrm>
          <a:prstGeom prst="rect">
            <a:avLst/>
          </a:prstGeom>
          <a:noFill/>
        </p:spPr>
        <p:txBody>
          <a:bodyPr wrap="square" rtlCol="0" anchor="ctr">
            <a:spAutoFit/>
          </a:bodyPr>
          <a:lstStyle/>
          <a:p>
            <a:pPr algn="just"/>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sym typeface="Poppins Medium"/>
              </a:rPr>
              <a:t>Software testing is a crucial part of ensuring the quality and reliability of any software application, particularly for systems like the E-Library Management Platform, where efficient access to resources and data security are essential. Our team has developed this platform to manage member registration, book inventory, and profile management, and we have implemented thorough testing strategies to identify and address any issues early in the development process. This approach helps ensure that the platform meets user requirements, performs efficiently, and handles sensitive data securely.</a:t>
            </a:r>
          </a:p>
          <a:p>
            <a:endParaRPr lang="ko-KR" altLang="en-US" sz="1200" b="1" dirty="0">
              <a:solidFill>
                <a:schemeClr val="accent1"/>
              </a:solidFill>
              <a:cs typeface="Arial" pitchFamily="34" charset="0"/>
            </a:endParaRPr>
          </a:p>
        </p:txBody>
      </p:sp>
    </p:spTree>
    <p:extLst>
      <p:ext uri="{BB962C8B-B14F-4D97-AF65-F5344CB8AC3E}">
        <p14:creationId xmlns:p14="http://schemas.microsoft.com/office/powerpoint/2010/main" val="382671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Recommendations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779662"/>
            <a:ext cx="8208912"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Continuous integration and testing.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a:t>
            </a:r>
            <a:r>
              <a:rPr lang="en-GB" dirty="0" err="1"/>
              <a:t>egular</a:t>
            </a:r>
            <a:r>
              <a:rPr lang="en-GB" dirty="0"/>
              <a:t> updates to the testing </a:t>
            </a:r>
            <a:r>
              <a:rPr lang="en-GB" dirty="0" err="1"/>
              <a:t>framewok</a:t>
            </a:r>
            <a:r>
              <a:rPr lang="en-GB"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a:t>
            </a:r>
            <a:r>
              <a:rPr lang="en-GB" dirty="0" err="1"/>
              <a:t>ncreased</a:t>
            </a:r>
            <a:r>
              <a:rPr lang="en-GB" dirty="0"/>
              <a:t> focus on security testing.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t>
            </a:r>
            <a:r>
              <a:rPr lang="en-GB" dirty="0"/>
              <a:t>ore extensive load and performance testing.</a:t>
            </a:r>
          </a:p>
        </p:txBody>
      </p:sp>
    </p:spTree>
    <p:extLst>
      <p:ext uri="{BB962C8B-B14F-4D97-AF65-F5344CB8AC3E}">
        <p14:creationId xmlns:p14="http://schemas.microsoft.com/office/powerpoint/2010/main" val="172138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Conclusion</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251520" y="1833086"/>
            <a:ext cx="8208912" cy="1477328"/>
          </a:xfrm>
          <a:prstGeom prst="rect">
            <a:avLst/>
          </a:prstGeom>
          <a:noFill/>
        </p:spPr>
        <p:txBody>
          <a:bodyPr wrap="square" rtlCol="0">
            <a:spAutoFit/>
          </a:bodyPr>
          <a:lstStyle/>
          <a:p>
            <a:r>
              <a:rPr lang="en-US" dirty="0"/>
              <a:t>In outline, our testing efforts effectively uncovered critical issues and areas for enhancement in the eCommerce platform. Unit testing validated the reliability of individual components, while performance testing provided insights into how the system handles real-world traffic. The challenges encountered were addressed with practical solutions, resulting in a more robust and efficient platform.</a:t>
            </a:r>
            <a:endParaRPr lang="en-US" b="1" dirty="0"/>
          </a:p>
        </p:txBody>
      </p:sp>
    </p:spTree>
    <p:extLst>
      <p:ext uri="{BB962C8B-B14F-4D97-AF65-F5344CB8AC3E}">
        <p14:creationId xmlns:p14="http://schemas.microsoft.com/office/powerpoint/2010/main" val="368869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Group Members</a:t>
            </a:r>
            <a:endParaRPr lang="ko-KR" altLang="en-US" sz="3200" b="1" dirty="0">
              <a:solidFill>
                <a:schemeClr val="accent1"/>
              </a:solidFill>
            </a:endParaRPr>
          </a:p>
        </p:txBody>
      </p:sp>
      <p:graphicFrame>
        <p:nvGraphicFramePr>
          <p:cNvPr id="4" name="Table 3">
            <a:extLst>
              <a:ext uri="{FF2B5EF4-FFF2-40B4-BE49-F238E27FC236}">
                <a16:creationId xmlns:a16="http://schemas.microsoft.com/office/drawing/2014/main" id="{A2F112CA-A542-418F-9900-EE3CE50646BB}"/>
              </a:ext>
            </a:extLst>
          </p:cNvPr>
          <p:cNvGraphicFramePr>
            <a:graphicFrameLocks noGrp="1"/>
          </p:cNvGraphicFramePr>
          <p:nvPr>
            <p:extLst>
              <p:ext uri="{D42A27DB-BD31-4B8C-83A1-F6EECF244321}">
                <p14:modId xmlns:p14="http://schemas.microsoft.com/office/powerpoint/2010/main" val="1339939645"/>
              </p:ext>
            </p:extLst>
          </p:nvPr>
        </p:nvGraphicFramePr>
        <p:xfrm>
          <a:off x="1331640" y="1851670"/>
          <a:ext cx="6123504" cy="2207850"/>
        </p:xfrm>
        <a:graphic>
          <a:graphicData uri="http://schemas.openxmlformats.org/drawingml/2006/table">
            <a:tbl>
              <a:tblPr firstRow="1" firstCol="1" bandRow="1">
                <a:tableStyleId>{5C22544A-7EE6-4342-B048-85BDC9FD1C3A}</a:tableStyleId>
              </a:tblPr>
              <a:tblGrid>
                <a:gridCol w="3061752">
                  <a:extLst>
                    <a:ext uri="{9D8B030D-6E8A-4147-A177-3AD203B41FA5}">
                      <a16:colId xmlns:a16="http://schemas.microsoft.com/office/drawing/2014/main" val="4283439128"/>
                    </a:ext>
                  </a:extLst>
                </a:gridCol>
                <a:gridCol w="3061752">
                  <a:extLst>
                    <a:ext uri="{9D8B030D-6E8A-4147-A177-3AD203B41FA5}">
                      <a16:colId xmlns:a16="http://schemas.microsoft.com/office/drawing/2014/main" val="1772800320"/>
                    </a:ext>
                  </a:extLst>
                </a:gridCol>
              </a:tblGrid>
              <a:tr h="366172">
                <a:tc>
                  <a:txBody>
                    <a:bodyPr/>
                    <a:lstStyle/>
                    <a:p>
                      <a:pPr algn="ctr">
                        <a:lnSpc>
                          <a:spcPct val="107000"/>
                        </a:lnSpc>
                        <a:spcAft>
                          <a:spcPts val="0"/>
                        </a:spcAft>
                      </a:pPr>
                      <a:r>
                        <a:rPr lang="en-US" sz="1600" kern="0">
                          <a:effectLst/>
                        </a:rPr>
                        <a:t>Index Number</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Name</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43224593"/>
                  </a:ext>
                </a:extLst>
              </a:tr>
              <a:tr h="367004">
                <a:tc>
                  <a:txBody>
                    <a:bodyPr/>
                    <a:lstStyle/>
                    <a:p>
                      <a:pPr algn="ctr">
                        <a:lnSpc>
                          <a:spcPct val="107000"/>
                        </a:lnSpc>
                        <a:spcAft>
                          <a:spcPts val="0"/>
                        </a:spcAft>
                      </a:pPr>
                      <a:r>
                        <a:rPr lang="en-US" sz="1600" kern="0">
                          <a:effectLst/>
                        </a:rPr>
                        <a:t>20APC4656</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DSC Wijesinghe</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692235753"/>
                  </a:ext>
                </a:extLst>
              </a:tr>
              <a:tr h="367004">
                <a:tc>
                  <a:txBody>
                    <a:bodyPr/>
                    <a:lstStyle/>
                    <a:p>
                      <a:pPr algn="ctr">
                        <a:lnSpc>
                          <a:spcPct val="107000"/>
                        </a:lnSpc>
                        <a:spcAft>
                          <a:spcPts val="0"/>
                        </a:spcAft>
                      </a:pPr>
                      <a:r>
                        <a:rPr lang="en-US" sz="1600" kern="0" dirty="0">
                          <a:effectLst/>
                        </a:rPr>
                        <a:t>20APC4554</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dirty="0">
                          <a:effectLst/>
                        </a:rPr>
                        <a:t>LH Udani</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828300098"/>
                  </a:ext>
                </a:extLst>
              </a:tr>
              <a:tr h="367004">
                <a:tc>
                  <a:txBody>
                    <a:bodyPr/>
                    <a:lstStyle/>
                    <a:p>
                      <a:pPr algn="ctr">
                        <a:lnSpc>
                          <a:spcPct val="107000"/>
                        </a:lnSpc>
                        <a:spcAft>
                          <a:spcPts val="0"/>
                        </a:spcAft>
                      </a:pPr>
                      <a:r>
                        <a:rPr lang="en-US" sz="1600" kern="0" dirty="0">
                          <a:effectLst/>
                        </a:rPr>
                        <a:t>20APC4672</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dirty="0">
                          <a:effectLst/>
                        </a:rPr>
                        <a:t>JM Jarshan</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457964844"/>
                  </a:ext>
                </a:extLst>
              </a:tr>
              <a:tr h="373662">
                <a:tc>
                  <a:txBody>
                    <a:bodyPr/>
                    <a:lstStyle/>
                    <a:p>
                      <a:pPr algn="ctr">
                        <a:lnSpc>
                          <a:spcPct val="107000"/>
                        </a:lnSpc>
                        <a:spcAft>
                          <a:spcPts val="0"/>
                        </a:spcAft>
                      </a:pPr>
                      <a:r>
                        <a:rPr lang="en-US" sz="1600" kern="0">
                          <a:effectLst/>
                        </a:rPr>
                        <a:t>20APC4574</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KVSA Dias</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167715891"/>
                  </a:ext>
                </a:extLst>
              </a:tr>
              <a:tr h="367004">
                <a:tc>
                  <a:txBody>
                    <a:bodyPr/>
                    <a:lstStyle/>
                    <a:p>
                      <a:pPr algn="ctr">
                        <a:lnSpc>
                          <a:spcPct val="107000"/>
                        </a:lnSpc>
                        <a:spcAft>
                          <a:spcPts val="0"/>
                        </a:spcAft>
                      </a:pPr>
                      <a:r>
                        <a:rPr lang="en-US" sz="1600" kern="0">
                          <a:effectLst/>
                        </a:rPr>
                        <a:t>20APC4561</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dirty="0">
                          <a:effectLst/>
                        </a:rPr>
                        <a:t>KLE </a:t>
                      </a:r>
                      <a:r>
                        <a:rPr lang="en-US" sz="1600" kern="0" dirty="0" err="1">
                          <a:effectLst/>
                        </a:rPr>
                        <a:t>Isurika</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650533684"/>
                  </a:ext>
                </a:extLst>
              </a:tr>
            </a:tbl>
          </a:graphicData>
        </a:graphic>
      </p:graphicFrame>
    </p:spTree>
    <p:extLst>
      <p:ext uri="{BB962C8B-B14F-4D97-AF65-F5344CB8AC3E}">
        <p14:creationId xmlns:p14="http://schemas.microsoft.com/office/powerpoint/2010/main" val="167243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836962" y="2139702"/>
            <a:ext cx="3470076" cy="576063"/>
          </a:xfrm>
          <a:prstGeom prst="rect">
            <a:avLst/>
          </a:prstGeom>
        </p:spPr>
        <p:txBody>
          <a:bodyPr/>
          <a:lstStyle/>
          <a:p>
            <a:pPr marL="0" indent="0" algn="ctr">
              <a:buNone/>
            </a:pPr>
            <a:r>
              <a:rPr lang="en-US" altLang="ko-KR" sz="3600" dirty="0">
                <a:latin typeface="+mj-lt"/>
              </a:rPr>
              <a:t>Thank you</a:t>
            </a:r>
            <a:endParaRPr lang="ko-KR" altLang="en-US" sz="3600" dirty="0">
              <a:latin typeface="+mj-lt"/>
            </a:endParaRPr>
          </a:p>
        </p:txBody>
      </p:sp>
      <p:sp>
        <p:nvSpPr>
          <p:cNvPr id="4" name="TextBox 3">
            <a:extLst>
              <a:ext uri="{FF2B5EF4-FFF2-40B4-BE49-F238E27FC236}">
                <a16:creationId xmlns:a16="http://schemas.microsoft.com/office/drawing/2014/main" id="{BCE57C4C-AA14-4EDF-83D5-B2D4059BA252}"/>
              </a:ext>
            </a:extLst>
          </p:cNvPr>
          <p:cNvSpPr txBox="1"/>
          <p:nvPr/>
        </p:nvSpPr>
        <p:spPr>
          <a:xfrm>
            <a:off x="3923928" y="3003798"/>
            <a:ext cx="2304256" cy="400110"/>
          </a:xfrm>
          <a:prstGeom prst="rect">
            <a:avLst/>
          </a:prstGeom>
          <a:noFill/>
        </p:spPr>
        <p:txBody>
          <a:bodyPr wrap="square" rtlCol="0">
            <a:spAutoFit/>
          </a:bodyPr>
          <a:lstStyle/>
          <a:p>
            <a:r>
              <a:rPr lang="en-US" sz="2000" b="1" dirty="0"/>
              <a:t>Group 21</a:t>
            </a:r>
            <a:endParaRPr lang="en-GB" sz="2000" b="1" dirty="0"/>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C88855-4848-440B-89A7-48002EB7F9C0}"/>
              </a:ext>
            </a:extLst>
          </p:cNvPr>
          <p:cNvGrpSpPr/>
          <p:nvPr/>
        </p:nvGrpSpPr>
        <p:grpSpPr>
          <a:xfrm>
            <a:off x="2411760" y="38971"/>
            <a:ext cx="6732240" cy="701030"/>
            <a:chOff x="2411760" y="278155"/>
            <a:chExt cx="6732240" cy="701030"/>
          </a:xfrm>
        </p:grpSpPr>
        <p:sp>
          <p:nvSpPr>
            <p:cNvPr id="4" name="Rounded Rectangle 3"/>
            <p:cNvSpPr/>
            <p:nvPr/>
          </p:nvSpPr>
          <p:spPr>
            <a:xfrm>
              <a:off x="2411760" y="278155"/>
              <a:ext cx="6732240" cy="701030"/>
            </a:xfrm>
            <a:custGeom>
              <a:avLst/>
              <a:gdLst/>
              <a:ahLst/>
              <a:cxnLst/>
              <a:rect l="l" t="t"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2797898" y="339502"/>
              <a:ext cx="634610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latin typeface="Arial" pitchFamily="34" charset="0"/>
                  <a:cs typeface="Arial" pitchFamily="34" charset="0"/>
                </a:rPr>
                <a:t>Contents</a:t>
              </a:r>
            </a:p>
          </p:txBody>
        </p:sp>
      </p:grpSp>
      <p:sp>
        <p:nvSpPr>
          <p:cNvPr id="12" name="TextBox 11"/>
          <p:cNvSpPr txBox="1"/>
          <p:nvPr/>
        </p:nvSpPr>
        <p:spPr>
          <a:xfrm>
            <a:off x="3995936" y="1166937"/>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Overview of </a:t>
            </a:r>
            <a:r>
              <a:rPr lang="en-US" altLang="ko-KR" sz="1600" b="1" dirty="0" err="1">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ShelfLink</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5" name="TextBox 14"/>
          <p:cNvSpPr txBox="1"/>
          <p:nvPr/>
        </p:nvSpPr>
        <p:spPr>
          <a:xfrm>
            <a:off x="3591327" y="1657743"/>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Testing Tools</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8" name="TextBox 17"/>
          <p:cNvSpPr txBox="1"/>
          <p:nvPr/>
        </p:nvSpPr>
        <p:spPr>
          <a:xfrm>
            <a:off x="2721603" y="3259920"/>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 Execution &amp; Code Coverage</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2144289" y="4307839"/>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Recommendations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AC3DBA15-96A8-4E5B-A9FF-79221A23D2B1}"/>
              </a:ext>
            </a:extLst>
          </p:cNvPr>
          <p:cNvGrpSpPr/>
          <p:nvPr/>
        </p:nvGrpSpPr>
        <p:grpSpPr>
          <a:xfrm>
            <a:off x="3464441" y="1080876"/>
            <a:ext cx="531495" cy="472177"/>
            <a:chOff x="3131839" y="1386347"/>
            <a:chExt cx="720082" cy="720080"/>
          </a:xfrm>
        </p:grpSpPr>
        <p:sp>
          <p:nvSpPr>
            <p:cNvPr id="5" name="Oval 4"/>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0DCE41F1-047E-40C3-BC97-FA69571A5DBC}"/>
              </a:ext>
            </a:extLst>
          </p:cNvPr>
          <p:cNvGrpSpPr/>
          <p:nvPr/>
        </p:nvGrpSpPr>
        <p:grpSpPr>
          <a:xfrm>
            <a:off x="3105071" y="1545048"/>
            <a:ext cx="531495" cy="472177"/>
            <a:chOff x="3131839" y="1386347"/>
            <a:chExt cx="720082" cy="720080"/>
          </a:xfrm>
        </p:grpSpPr>
        <p:sp>
          <p:nvSpPr>
            <p:cNvPr id="27" name="Oval 26">
              <a:extLst>
                <a:ext uri="{FF2B5EF4-FFF2-40B4-BE49-F238E27FC236}">
                  <a16:creationId xmlns:a16="http://schemas.microsoft.com/office/drawing/2014/main" id="{E25130A8-F890-4BA3-9C2D-7CA1FC5CDA51}"/>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D92ADB4-A964-4F4E-889E-8998DB2D291B}"/>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D14DCF0D-3B6C-44C0-8988-BAABF346D671}"/>
              </a:ext>
            </a:extLst>
          </p:cNvPr>
          <p:cNvGrpSpPr/>
          <p:nvPr/>
        </p:nvGrpSpPr>
        <p:grpSpPr>
          <a:xfrm>
            <a:off x="2829646" y="2045230"/>
            <a:ext cx="531495" cy="472177"/>
            <a:chOff x="3131839" y="1386347"/>
            <a:chExt cx="720082" cy="720080"/>
          </a:xfrm>
        </p:grpSpPr>
        <p:sp>
          <p:nvSpPr>
            <p:cNvPr id="30" name="Oval 29">
              <a:extLst>
                <a:ext uri="{FF2B5EF4-FFF2-40B4-BE49-F238E27FC236}">
                  <a16:creationId xmlns:a16="http://schemas.microsoft.com/office/drawing/2014/main" id="{C24978B5-7035-4186-966A-0EE5572C32B4}"/>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F26DC0-277D-4797-88F6-041F1C256C73}"/>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3520D9DA-D524-4054-8CD2-797244A21D95}"/>
              </a:ext>
            </a:extLst>
          </p:cNvPr>
          <p:cNvGrpSpPr/>
          <p:nvPr/>
        </p:nvGrpSpPr>
        <p:grpSpPr>
          <a:xfrm>
            <a:off x="2529390" y="2556938"/>
            <a:ext cx="531495" cy="472177"/>
            <a:chOff x="3131839" y="1386347"/>
            <a:chExt cx="720082" cy="720080"/>
          </a:xfrm>
        </p:grpSpPr>
        <p:sp>
          <p:nvSpPr>
            <p:cNvPr id="33" name="Oval 32">
              <a:extLst>
                <a:ext uri="{FF2B5EF4-FFF2-40B4-BE49-F238E27FC236}">
                  <a16:creationId xmlns:a16="http://schemas.microsoft.com/office/drawing/2014/main" id="{AAA69FFA-074F-425C-9302-48DBB63CD0DC}"/>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F7CC5B8-97CA-493A-92FF-ECD9F40505DA}"/>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grpSp>
      <p:grpSp>
        <p:nvGrpSpPr>
          <p:cNvPr id="35" name="Group 34">
            <a:extLst>
              <a:ext uri="{FF2B5EF4-FFF2-40B4-BE49-F238E27FC236}">
                <a16:creationId xmlns:a16="http://schemas.microsoft.com/office/drawing/2014/main" id="{53E6A5D0-5D52-4201-8280-D67DDAB2EDCA}"/>
              </a:ext>
            </a:extLst>
          </p:cNvPr>
          <p:cNvGrpSpPr/>
          <p:nvPr/>
        </p:nvGrpSpPr>
        <p:grpSpPr>
          <a:xfrm>
            <a:off x="2186660" y="3082759"/>
            <a:ext cx="531495" cy="472177"/>
            <a:chOff x="3131839" y="1386347"/>
            <a:chExt cx="720082" cy="720080"/>
          </a:xfrm>
        </p:grpSpPr>
        <p:sp>
          <p:nvSpPr>
            <p:cNvPr id="36" name="Oval 35">
              <a:extLst>
                <a:ext uri="{FF2B5EF4-FFF2-40B4-BE49-F238E27FC236}">
                  <a16:creationId xmlns:a16="http://schemas.microsoft.com/office/drawing/2014/main" id="{43DF520D-0FBC-4A03-884A-99D941EC678D}"/>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2D1A3D-209E-4ADD-BB3D-A03B3F3083FC}"/>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grpSp>
      <p:grpSp>
        <p:nvGrpSpPr>
          <p:cNvPr id="38" name="Group 37">
            <a:extLst>
              <a:ext uri="{FF2B5EF4-FFF2-40B4-BE49-F238E27FC236}">
                <a16:creationId xmlns:a16="http://schemas.microsoft.com/office/drawing/2014/main" id="{70385CB4-16BD-45BF-A3D1-2CEF4019D97B}"/>
              </a:ext>
            </a:extLst>
          </p:cNvPr>
          <p:cNvGrpSpPr/>
          <p:nvPr/>
        </p:nvGrpSpPr>
        <p:grpSpPr>
          <a:xfrm>
            <a:off x="1880265" y="3608580"/>
            <a:ext cx="531495" cy="472177"/>
            <a:chOff x="3131839" y="1386347"/>
            <a:chExt cx="720082" cy="720080"/>
          </a:xfrm>
        </p:grpSpPr>
        <p:sp>
          <p:nvSpPr>
            <p:cNvPr id="39" name="Oval 38">
              <a:extLst>
                <a:ext uri="{FF2B5EF4-FFF2-40B4-BE49-F238E27FC236}">
                  <a16:creationId xmlns:a16="http://schemas.microsoft.com/office/drawing/2014/main" id="{37C2A528-03FC-4E78-A955-3E8D545AD557}"/>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0212262-506D-40C0-84C2-F7DB0F3E8DEF}"/>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8169266D-4F83-471B-BDBF-75F889F03D7F}"/>
              </a:ext>
            </a:extLst>
          </p:cNvPr>
          <p:cNvGrpSpPr/>
          <p:nvPr/>
        </p:nvGrpSpPr>
        <p:grpSpPr>
          <a:xfrm>
            <a:off x="1577397" y="4121668"/>
            <a:ext cx="531495" cy="472177"/>
            <a:chOff x="3131839" y="1386347"/>
            <a:chExt cx="720082" cy="720080"/>
          </a:xfrm>
        </p:grpSpPr>
        <p:sp>
          <p:nvSpPr>
            <p:cNvPr id="42" name="Oval 41">
              <a:extLst>
                <a:ext uri="{FF2B5EF4-FFF2-40B4-BE49-F238E27FC236}">
                  <a16:creationId xmlns:a16="http://schemas.microsoft.com/office/drawing/2014/main" id="{8BAECE6A-228D-4CF0-A328-145FABC64E94}"/>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2713EA0-E28B-4BD4-8CFC-B4BC053AEA12}"/>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08</a:t>
              </a:r>
              <a:endParaRPr lang="ko-KR" altLang="en-US" sz="2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3D0C3383-09D9-4F8B-BF6A-A776715BECEE}"/>
              </a:ext>
            </a:extLst>
          </p:cNvPr>
          <p:cNvGrpSpPr/>
          <p:nvPr/>
        </p:nvGrpSpPr>
        <p:grpSpPr>
          <a:xfrm>
            <a:off x="1187624" y="4647599"/>
            <a:ext cx="531495" cy="472177"/>
            <a:chOff x="3131839" y="1386347"/>
            <a:chExt cx="720082" cy="720080"/>
          </a:xfrm>
        </p:grpSpPr>
        <p:sp>
          <p:nvSpPr>
            <p:cNvPr id="45" name="Oval 44">
              <a:extLst>
                <a:ext uri="{FF2B5EF4-FFF2-40B4-BE49-F238E27FC236}">
                  <a16:creationId xmlns:a16="http://schemas.microsoft.com/office/drawing/2014/main" id="{C7CA2E7A-7B9F-4B78-8B72-B17211505F77}"/>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F6D62B8-DB59-48C0-88C2-71494E30639E}"/>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09</a:t>
              </a:r>
              <a:endParaRPr lang="ko-KR" altLang="en-US" sz="2400" b="1" dirty="0">
                <a:solidFill>
                  <a:schemeClr val="bg1"/>
                </a:solidFill>
                <a:cs typeface="Arial" pitchFamily="34" charset="0"/>
              </a:endParaRPr>
            </a:p>
          </p:txBody>
        </p:sp>
      </p:grpSp>
      <p:sp>
        <p:nvSpPr>
          <p:cNvPr id="47" name="TextBox 46">
            <a:extLst>
              <a:ext uri="{FF2B5EF4-FFF2-40B4-BE49-F238E27FC236}">
                <a16:creationId xmlns:a16="http://schemas.microsoft.com/office/drawing/2014/main" id="{D2C1563E-2123-49D4-ACEB-1DD5456C48A2}"/>
              </a:ext>
            </a:extLst>
          </p:cNvPr>
          <p:cNvSpPr txBox="1"/>
          <p:nvPr/>
        </p:nvSpPr>
        <p:spPr>
          <a:xfrm>
            <a:off x="1719119" y="4767367"/>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Conclusion</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C6C71C5F-702B-4512-97EA-527C42F1A171}"/>
              </a:ext>
            </a:extLst>
          </p:cNvPr>
          <p:cNvSpPr txBox="1"/>
          <p:nvPr/>
        </p:nvSpPr>
        <p:spPr>
          <a:xfrm>
            <a:off x="3361141" y="2190757"/>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Testing Process</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039492B3-BBB0-4F6F-8815-33BA16E19318}"/>
              </a:ext>
            </a:extLst>
          </p:cNvPr>
          <p:cNvSpPr txBox="1"/>
          <p:nvPr/>
        </p:nvSpPr>
        <p:spPr>
          <a:xfrm>
            <a:off x="3046146" y="2739160"/>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Key Test Cases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8CC9E28D-39B6-4F6B-9F38-315ACD671AE6}"/>
              </a:ext>
            </a:extLst>
          </p:cNvPr>
          <p:cNvSpPr txBox="1"/>
          <p:nvPr/>
        </p:nvSpPr>
        <p:spPr>
          <a:xfrm>
            <a:off x="2411760" y="3789719"/>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Challenges &amp; Solutions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51" name="Group 50">
            <a:extLst>
              <a:ext uri="{FF2B5EF4-FFF2-40B4-BE49-F238E27FC236}">
                <a16:creationId xmlns:a16="http://schemas.microsoft.com/office/drawing/2014/main" id="{81C73D2A-D52D-460F-9C96-1B576BCCDBB0}"/>
              </a:ext>
            </a:extLst>
          </p:cNvPr>
          <p:cNvGrpSpPr/>
          <p:nvPr/>
        </p:nvGrpSpPr>
        <p:grpSpPr>
          <a:xfrm>
            <a:off x="3771779" y="613865"/>
            <a:ext cx="531495" cy="472177"/>
            <a:chOff x="3131839" y="1386347"/>
            <a:chExt cx="720082" cy="720080"/>
          </a:xfrm>
        </p:grpSpPr>
        <p:sp>
          <p:nvSpPr>
            <p:cNvPr id="52" name="Oval 51">
              <a:extLst>
                <a:ext uri="{FF2B5EF4-FFF2-40B4-BE49-F238E27FC236}">
                  <a16:creationId xmlns:a16="http://schemas.microsoft.com/office/drawing/2014/main" id="{483D6D17-DBEA-4D14-9395-08644735F586}"/>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92E3015-A9D3-4F0B-92EB-7116E9AD8FD3}"/>
                </a:ext>
              </a:extLst>
            </p:cNvPr>
            <p:cNvSpPr txBox="1"/>
            <p:nvPr/>
          </p:nvSpPr>
          <p:spPr>
            <a:xfrm>
              <a:off x="3131839" y="1515555"/>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sp>
        <p:nvSpPr>
          <p:cNvPr id="54" name="TextBox 53">
            <a:extLst>
              <a:ext uri="{FF2B5EF4-FFF2-40B4-BE49-F238E27FC236}">
                <a16:creationId xmlns:a16="http://schemas.microsoft.com/office/drawing/2014/main" id="{5E0E7411-4B25-4B1E-A26D-49154AA205AD}"/>
              </a:ext>
            </a:extLst>
          </p:cNvPr>
          <p:cNvSpPr txBox="1"/>
          <p:nvPr/>
        </p:nvSpPr>
        <p:spPr>
          <a:xfrm>
            <a:off x="4273722" y="684671"/>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Tech Stack of </a:t>
            </a:r>
            <a:r>
              <a:rPr lang="en-US" altLang="ko-KR" sz="1600" b="1" dirty="0" err="1">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ShelfLink</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Tech Stack of </a:t>
            </a:r>
            <a:r>
              <a:rPr lang="en-US" altLang="ko-KR" sz="3200" b="1" dirty="0" err="1">
                <a:solidFill>
                  <a:schemeClr val="accent3"/>
                </a:solidFill>
              </a:rPr>
              <a:t>ShelfLink</a:t>
            </a:r>
            <a:endParaRPr lang="ko-KR" altLang="en-US" sz="3200" b="1" dirty="0">
              <a:solidFill>
                <a:schemeClr val="accent3"/>
              </a:solidFill>
            </a:endParaRPr>
          </a:p>
        </p:txBody>
      </p:sp>
      <p:pic>
        <p:nvPicPr>
          <p:cNvPr id="38" name="Picture 37">
            <a:extLst>
              <a:ext uri="{FF2B5EF4-FFF2-40B4-BE49-F238E27FC236}">
                <a16:creationId xmlns:a16="http://schemas.microsoft.com/office/drawing/2014/main" id="{4B41EAE8-157E-4A27-A6B8-7D5BF74BD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504846"/>
            <a:ext cx="2939894" cy="1584176"/>
          </a:xfrm>
          <a:prstGeom prst="rect">
            <a:avLst/>
          </a:prstGeom>
        </p:spPr>
      </p:pic>
      <p:pic>
        <p:nvPicPr>
          <p:cNvPr id="43" name="Picture 42">
            <a:extLst>
              <a:ext uri="{FF2B5EF4-FFF2-40B4-BE49-F238E27FC236}">
                <a16:creationId xmlns:a16="http://schemas.microsoft.com/office/drawing/2014/main" id="{D65D6B20-3DD9-4092-A5C0-0BA9C06B7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250489"/>
            <a:ext cx="4593789" cy="1872208"/>
          </a:xfrm>
          <a:prstGeom prst="rect">
            <a:avLst/>
          </a:prstGeom>
        </p:spPr>
      </p:pic>
      <p:pic>
        <p:nvPicPr>
          <p:cNvPr id="47" name="Picture 46">
            <a:extLst>
              <a:ext uri="{FF2B5EF4-FFF2-40B4-BE49-F238E27FC236}">
                <a16:creationId xmlns:a16="http://schemas.microsoft.com/office/drawing/2014/main" id="{E3BF6CE5-DB58-4F8B-9138-1B209DABE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796" y="2732151"/>
            <a:ext cx="2808312" cy="2321719"/>
          </a:xfrm>
          <a:prstGeom prst="rect">
            <a:avLst/>
          </a:prstGeom>
        </p:spPr>
      </p:pic>
    </p:spTree>
    <p:extLst>
      <p:ext uri="{BB962C8B-B14F-4D97-AF65-F5344CB8AC3E}">
        <p14:creationId xmlns:p14="http://schemas.microsoft.com/office/powerpoint/2010/main" val="323940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01365403-458C-4339-B9A8-03CD52FA64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44" y="1642472"/>
            <a:ext cx="4362148" cy="2228835"/>
          </a:xfrm>
          <a:prstGeom prst="rect">
            <a:avLst/>
          </a:prstGeom>
        </p:spPr>
      </p:pic>
      <p:pic>
        <p:nvPicPr>
          <p:cNvPr id="6" name="Picture 5">
            <a:extLst>
              <a:ext uri="{FF2B5EF4-FFF2-40B4-BE49-F238E27FC236}">
                <a16:creationId xmlns:a16="http://schemas.microsoft.com/office/drawing/2014/main" id="{012D55D4-6ADF-4150-9A70-2BB38D54A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725" y="2415154"/>
            <a:ext cx="4362149" cy="2532860"/>
          </a:xfrm>
          <a:prstGeom prst="rect">
            <a:avLst/>
          </a:prstGeom>
        </p:spPr>
      </p:pic>
      <p:sp>
        <p:nvSpPr>
          <p:cNvPr id="7" name="TextBox 6">
            <a:extLst>
              <a:ext uri="{FF2B5EF4-FFF2-40B4-BE49-F238E27FC236}">
                <a16:creationId xmlns:a16="http://schemas.microsoft.com/office/drawing/2014/main" id="{8A983CBB-5604-4DCC-A586-4868BF339BDD}"/>
              </a:ext>
            </a:extLst>
          </p:cNvPr>
          <p:cNvSpPr txBox="1"/>
          <p:nvPr/>
        </p:nvSpPr>
        <p:spPr>
          <a:xfrm>
            <a:off x="1617942" y="1194306"/>
            <a:ext cx="1368152" cy="338554"/>
          </a:xfrm>
          <a:prstGeom prst="rect">
            <a:avLst/>
          </a:prstGeom>
          <a:noFill/>
        </p:spPr>
        <p:txBody>
          <a:bodyPr wrap="square" rtlCol="0">
            <a:spAutoFit/>
          </a:bodyPr>
          <a:lstStyle/>
          <a:p>
            <a:r>
              <a:rPr lang="en-US" sz="1600" dirty="0"/>
              <a:t>Login Page</a:t>
            </a:r>
            <a:endParaRPr lang="en-GB" sz="1600" dirty="0"/>
          </a:p>
        </p:txBody>
      </p:sp>
      <p:sp>
        <p:nvSpPr>
          <p:cNvPr id="11" name="TextBox 10">
            <a:extLst>
              <a:ext uri="{FF2B5EF4-FFF2-40B4-BE49-F238E27FC236}">
                <a16:creationId xmlns:a16="http://schemas.microsoft.com/office/drawing/2014/main" id="{67F4782C-B687-46AB-BFEE-67603B87A9FE}"/>
              </a:ext>
            </a:extLst>
          </p:cNvPr>
          <p:cNvSpPr txBox="1"/>
          <p:nvPr/>
        </p:nvSpPr>
        <p:spPr>
          <a:xfrm>
            <a:off x="6228184" y="1995686"/>
            <a:ext cx="1368152" cy="338554"/>
          </a:xfrm>
          <a:prstGeom prst="rect">
            <a:avLst/>
          </a:prstGeom>
          <a:noFill/>
        </p:spPr>
        <p:txBody>
          <a:bodyPr wrap="square" rtlCol="0">
            <a:spAutoFit/>
          </a:bodyPr>
          <a:lstStyle/>
          <a:p>
            <a:r>
              <a:rPr lang="en-US" sz="1600" dirty="0"/>
              <a:t>Home Page</a:t>
            </a:r>
            <a:endParaRPr lang="en-GB" sz="1600" dirty="0"/>
          </a:p>
        </p:txBody>
      </p:sp>
    </p:spTree>
    <p:extLst>
      <p:ext uri="{BB962C8B-B14F-4D97-AF65-F5344CB8AC3E}">
        <p14:creationId xmlns:p14="http://schemas.microsoft.com/office/powerpoint/2010/main" val="46406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2D43A382-178A-460E-9C53-EF03D42EA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72" y="1538600"/>
            <a:ext cx="2830248" cy="1843105"/>
          </a:xfrm>
          <a:prstGeom prst="rect">
            <a:avLst/>
          </a:prstGeom>
        </p:spPr>
      </p:pic>
      <p:pic>
        <p:nvPicPr>
          <p:cNvPr id="6" name="Picture 5">
            <a:extLst>
              <a:ext uri="{FF2B5EF4-FFF2-40B4-BE49-F238E27FC236}">
                <a16:creationId xmlns:a16="http://schemas.microsoft.com/office/drawing/2014/main" id="{36D16676-1D6B-45A7-9804-60038E76A3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33" t="2203" r="2761" b="5294"/>
          <a:stretch/>
        </p:blipFill>
        <p:spPr>
          <a:xfrm>
            <a:off x="6159523" y="1538600"/>
            <a:ext cx="2830247" cy="1843105"/>
          </a:xfrm>
          <a:prstGeom prst="rect">
            <a:avLst/>
          </a:prstGeom>
        </p:spPr>
      </p:pic>
      <p:pic>
        <p:nvPicPr>
          <p:cNvPr id="8" name="Picture 7">
            <a:extLst>
              <a:ext uri="{FF2B5EF4-FFF2-40B4-BE49-F238E27FC236}">
                <a16:creationId xmlns:a16="http://schemas.microsoft.com/office/drawing/2014/main" id="{221274A5-1EE6-45BE-9004-5C996879BB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2" t="3789" r="4110" b="3791"/>
          <a:stretch/>
        </p:blipFill>
        <p:spPr>
          <a:xfrm>
            <a:off x="3117340" y="3222052"/>
            <a:ext cx="2948063" cy="1878985"/>
          </a:xfrm>
          <a:prstGeom prst="rect">
            <a:avLst/>
          </a:prstGeom>
        </p:spPr>
      </p:pic>
      <p:sp>
        <p:nvSpPr>
          <p:cNvPr id="9" name="TextBox 8">
            <a:extLst>
              <a:ext uri="{FF2B5EF4-FFF2-40B4-BE49-F238E27FC236}">
                <a16:creationId xmlns:a16="http://schemas.microsoft.com/office/drawing/2014/main" id="{91F3AAD2-11EE-4E4C-9FA1-E0A50CD48FA2}"/>
              </a:ext>
            </a:extLst>
          </p:cNvPr>
          <p:cNvSpPr txBox="1"/>
          <p:nvPr/>
        </p:nvSpPr>
        <p:spPr>
          <a:xfrm>
            <a:off x="7020272" y="1107194"/>
            <a:ext cx="1368152" cy="369332"/>
          </a:xfrm>
          <a:prstGeom prst="rect">
            <a:avLst/>
          </a:prstGeom>
          <a:noFill/>
        </p:spPr>
        <p:txBody>
          <a:bodyPr wrap="square" rtlCol="0">
            <a:spAutoFit/>
          </a:bodyPr>
          <a:lstStyle/>
          <a:p>
            <a:r>
              <a:rPr lang="en-US" dirty="0"/>
              <a:t>New Book</a:t>
            </a:r>
            <a:endParaRPr lang="en-GB" dirty="0"/>
          </a:p>
        </p:txBody>
      </p:sp>
      <p:sp>
        <p:nvSpPr>
          <p:cNvPr id="10" name="TextBox 9">
            <a:extLst>
              <a:ext uri="{FF2B5EF4-FFF2-40B4-BE49-F238E27FC236}">
                <a16:creationId xmlns:a16="http://schemas.microsoft.com/office/drawing/2014/main" id="{65C5D270-B556-4AEE-8D94-03780DD94F05}"/>
              </a:ext>
            </a:extLst>
          </p:cNvPr>
          <p:cNvSpPr txBox="1"/>
          <p:nvPr/>
        </p:nvSpPr>
        <p:spPr>
          <a:xfrm>
            <a:off x="3952068" y="2820525"/>
            <a:ext cx="1368152" cy="369332"/>
          </a:xfrm>
          <a:prstGeom prst="rect">
            <a:avLst/>
          </a:prstGeom>
          <a:noFill/>
        </p:spPr>
        <p:txBody>
          <a:bodyPr wrap="square" rtlCol="0">
            <a:spAutoFit/>
          </a:bodyPr>
          <a:lstStyle/>
          <a:p>
            <a:r>
              <a:rPr lang="en-US" dirty="0"/>
              <a:t>Statistics</a:t>
            </a:r>
            <a:endParaRPr lang="en-GB" dirty="0"/>
          </a:p>
        </p:txBody>
      </p:sp>
      <p:sp>
        <p:nvSpPr>
          <p:cNvPr id="11" name="TextBox 10">
            <a:extLst>
              <a:ext uri="{FF2B5EF4-FFF2-40B4-BE49-F238E27FC236}">
                <a16:creationId xmlns:a16="http://schemas.microsoft.com/office/drawing/2014/main" id="{322169D7-8291-4690-84C5-C4862A3CDDA3}"/>
              </a:ext>
            </a:extLst>
          </p:cNvPr>
          <p:cNvSpPr txBox="1"/>
          <p:nvPr/>
        </p:nvSpPr>
        <p:spPr>
          <a:xfrm>
            <a:off x="939108" y="1107194"/>
            <a:ext cx="1544661" cy="369332"/>
          </a:xfrm>
          <a:prstGeom prst="rect">
            <a:avLst/>
          </a:prstGeom>
          <a:noFill/>
        </p:spPr>
        <p:txBody>
          <a:bodyPr wrap="square" rtlCol="0">
            <a:spAutoFit/>
          </a:bodyPr>
          <a:lstStyle/>
          <a:p>
            <a:r>
              <a:rPr lang="en-US" dirty="0"/>
              <a:t>New Student</a:t>
            </a:r>
            <a:endParaRPr lang="en-GB" dirty="0"/>
          </a:p>
        </p:txBody>
      </p:sp>
    </p:spTree>
    <p:extLst>
      <p:ext uri="{BB962C8B-B14F-4D97-AF65-F5344CB8AC3E}">
        <p14:creationId xmlns:p14="http://schemas.microsoft.com/office/powerpoint/2010/main" val="2990700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96A45D94-5C90-4AF9-9F2B-1642DB9F171A}"/>
              </a:ext>
            </a:extLst>
          </p:cNvPr>
          <p:cNvPicPr>
            <a:picLocks noChangeAspect="1"/>
          </p:cNvPicPr>
          <p:nvPr/>
        </p:nvPicPr>
        <p:blipFill rotWithShape="1">
          <a:blip r:embed="rId2">
            <a:extLst>
              <a:ext uri="{28A0092B-C50C-407E-A947-70E740481C1C}">
                <a14:useLocalDpi xmlns:a14="http://schemas.microsoft.com/office/drawing/2010/main" val="0"/>
              </a:ext>
            </a:extLst>
          </a:blip>
          <a:srcRect l="607" t="3256" r="607" b="1290"/>
          <a:stretch/>
        </p:blipFill>
        <p:spPr>
          <a:xfrm>
            <a:off x="108818" y="1561126"/>
            <a:ext cx="4360263" cy="2709864"/>
          </a:xfrm>
          <a:prstGeom prst="rect">
            <a:avLst/>
          </a:prstGeom>
        </p:spPr>
      </p:pic>
      <p:pic>
        <p:nvPicPr>
          <p:cNvPr id="6" name="Picture 5">
            <a:extLst>
              <a:ext uri="{FF2B5EF4-FFF2-40B4-BE49-F238E27FC236}">
                <a16:creationId xmlns:a16="http://schemas.microsoft.com/office/drawing/2014/main" id="{D185157D-B49D-475E-ACED-865F09838181}"/>
              </a:ext>
            </a:extLst>
          </p:cNvPr>
          <p:cNvPicPr>
            <a:picLocks noChangeAspect="1"/>
          </p:cNvPicPr>
          <p:nvPr/>
        </p:nvPicPr>
        <p:blipFill rotWithShape="1">
          <a:blip r:embed="rId3">
            <a:extLst>
              <a:ext uri="{28A0092B-C50C-407E-A947-70E740481C1C}">
                <a14:useLocalDpi xmlns:a14="http://schemas.microsoft.com/office/drawing/2010/main" val="0"/>
              </a:ext>
            </a:extLst>
          </a:blip>
          <a:srcRect l="599" t="2094" r="2809" b="2094"/>
          <a:stretch/>
        </p:blipFill>
        <p:spPr>
          <a:xfrm>
            <a:off x="4609924" y="2355726"/>
            <a:ext cx="4396757" cy="2709864"/>
          </a:xfrm>
          <a:prstGeom prst="rect">
            <a:avLst/>
          </a:prstGeom>
        </p:spPr>
      </p:pic>
      <p:sp>
        <p:nvSpPr>
          <p:cNvPr id="7" name="TextBox 6">
            <a:extLst>
              <a:ext uri="{FF2B5EF4-FFF2-40B4-BE49-F238E27FC236}">
                <a16:creationId xmlns:a16="http://schemas.microsoft.com/office/drawing/2014/main" id="{905B7DFB-5184-4E93-8A66-498464210BC6}"/>
              </a:ext>
            </a:extLst>
          </p:cNvPr>
          <p:cNvSpPr txBox="1"/>
          <p:nvPr/>
        </p:nvSpPr>
        <p:spPr>
          <a:xfrm>
            <a:off x="1424853" y="1194306"/>
            <a:ext cx="1728192" cy="369332"/>
          </a:xfrm>
          <a:prstGeom prst="rect">
            <a:avLst/>
          </a:prstGeom>
          <a:noFill/>
        </p:spPr>
        <p:txBody>
          <a:bodyPr wrap="square" rtlCol="0">
            <a:spAutoFit/>
          </a:bodyPr>
          <a:lstStyle/>
          <a:p>
            <a:r>
              <a:rPr lang="en-US" dirty="0"/>
              <a:t>Issued Book</a:t>
            </a:r>
            <a:endParaRPr lang="en-GB" dirty="0"/>
          </a:p>
        </p:txBody>
      </p:sp>
      <p:sp>
        <p:nvSpPr>
          <p:cNvPr id="8" name="TextBox 7">
            <a:extLst>
              <a:ext uri="{FF2B5EF4-FFF2-40B4-BE49-F238E27FC236}">
                <a16:creationId xmlns:a16="http://schemas.microsoft.com/office/drawing/2014/main" id="{C3539897-4AAC-4538-BD78-51D84C7484A8}"/>
              </a:ext>
            </a:extLst>
          </p:cNvPr>
          <p:cNvSpPr txBox="1"/>
          <p:nvPr/>
        </p:nvSpPr>
        <p:spPr>
          <a:xfrm>
            <a:off x="6300192" y="1923678"/>
            <a:ext cx="1728192" cy="369332"/>
          </a:xfrm>
          <a:prstGeom prst="rect">
            <a:avLst/>
          </a:prstGeom>
          <a:noFill/>
        </p:spPr>
        <p:txBody>
          <a:bodyPr wrap="square" rtlCol="0">
            <a:spAutoFit/>
          </a:bodyPr>
          <a:lstStyle/>
          <a:p>
            <a:r>
              <a:rPr lang="en-US" dirty="0"/>
              <a:t>Return Book</a:t>
            </a:r>
            <a:endParaRPr lang="en-GB" dirty="0"/>
          </a:p>
        </p:txBody>
      </p:sp>
    </p:spTree>
    <p:extLst>
      <p:ext uri="{BB962C8B-B14F-4D97-AF65-F5344CB8AC3E}">
        <p14:creationId xmlns:p14="http://schemas.microsoft.com/office/powerpoint/2010/main" val="155347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Testing Tools</a:t>
            </a:r>
            <a:endParaRPr lang="ko-KR" altLang="en-US" sz="3200" b="1" dirty="0">
              <a:solidFill>
                <a:schemeClr val="accent3"/>
              </a:solidFill>
            </a:endParaRPr>
          </a:p>
        </p:txBody>
      </p:sp>
      <p:sp>
        <p:nvSpPr>
          <p:cNvPr id="3" name="Freeform 5">
            <a:extLst>
              <a:ext uri="{FF2B5EF4-FFF2-40B4-BE49-F238E27FC236}">
                <a16:creationId xmlns:a16="http://schemas.microsoft.com/office/drawing/2014/main" id="{98AA5F91-9C84-46F4-85DE-AA0F41F99598}"/>
              </a:ext>
            </a:extLst>
          </p:cNvPr>
          <p:cNvSpPr/>
          <p:nvPr/>
        </p:nvSpPr>
        <p:spPr>
          <a:xfrm>
            <a:off x="683568" y="3184029"/>
            <a:ext cx="1656184" cy="1574878"/>
          </a:xfrm>
          <a:custGeom>
            <a:avLst/>
            <a:gdLst/>
            <a:ahLst/>
            <a:cxnLst/>
            <a:rect l="l" t="t" r="r" b="b"/>
            <a:pathLst>
              <a:path w="2723460" h="2845762">
                <a:moveTo>
                  <a:pt x="0" y="0"/>
                </a:moveTo>
                <a:lnTo>
                  <a:pt x="2723460" y="0"/>
                </a:lnTo>
                <a:lnTo>
                  <a:pt x="2723460" y="2845762"/>
                </a:lnTo>
                <a:lnTo>
                  <a:pt x="0" y="2845762"/>
                </a:lnTo>
                <a:lnTo>
                  <a:pt x="0" y="0"/>
                </a:lnTo>
                <a:close/>
              </a:path>
            </a:pathLst>
          </a:custGeom>
          <a:blipFill>
            <a:blip r:embed="rId2"/>
            <a:stretch>
              <a:fillRect/>
            </a:stretch>
          </a:blipFill>
        </p:spPr>
      </p:sp>
      <p:pic>
        <p:nvPicPr>
          <p:cNvPr id="5" name="Picture 4">
            <a:extLst>
              <a:ext uri="{FF2B5EF4-FFF2-40B4-BE49-F238E27FC236}">
                <a16:creationId xmlns:a16="http://schemas.microsoft.com/office/drawing/2014/main" id="{BEF5A03C-5E7C-450F-B7E6-A59F90562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118744"/>
            <a:ext cx="2665764" cy="1512168"/>
          </a:xfrm>
          <a:prstGeom prst="rect">
            <a:avLst/>
          </a:prstGeom>
        </p:spPr>
      </p:pic>
      <p:sp>
        <p:nvSpPr>
          <p:cNvPr id="6" name="TextBox 5">
            <a:extLst>
              <a:ext uri="{FF2B5EF4-FFF2-40B4-BE49-F238E27FC236}">
                <a16:creationId xmlns:a16="http://schemas.microsoft.com/office/drawing/2014/main" id="{4D766288-CF8A-4D5D-877B-4E93ED8567AF}"/>
              </a:ext>
            </a:extLst>
          </p:cNvPr>
          <p:cNvSpPr txBox="1"/>
          <p:nvPr/>
        </p:nvSpPr>
        <p:spPr>
          <a:xfrm>
            <a:off x="3132574" y="1466807"/>
            <a:ext cx="5183842" cy="1323439"/>
          </a:xfrm>
          <a:prstGeom prst="rect">
            <a:avLst/>
          </a:prstGeom>
          <a:noFill/>
        </p:spPr>
        <p:txBody>
          <a:bodyPr wrap="square" rtlCol="0">
            <a:spAutoFit/>
          </a:bodyPr>
          <a:lstStyle/>
          <a:p>
            <a:pPr algn="just"/>
            <a:r>
              <a:rPr lang="en-US" sz="1600" dirty="0">
                <a:solidFill>
                  <a:schemeClr val="accent3"/>
                </a:solidFill>
                <a:latin typeface="Calibri" panose="020F0502020204030204" pitchFamily="34" charset="0"/>
                <a:ea typeface="Calibri" panose="020F0502020204030204" pitchFamily="34" charset="0"/>
                <a:cs typeface="Calibri" panose="020F0502020204030204" pitchFamily="34" charset="0"/>
              </a:rPr>
              <a:t>JUnit</a:t>
            </a:r>
          </a:p>
          <a:p>
            <a:pPr algn="just"/>
            <a:r>
              <a:rPr lang="en-US" sz="1600" dirty="0">
                <a:latin typeface="+mj-lt"/>
                <a:ea typeface="Calibri" panose="020F0502020204030204" pitchFamily="34" charset="0"/>
                <a:cs typeface="Calibri" panose="020F0502020204030204" pitchFamily="34" charset="0"/>
              </a:rPr>
              <a:t>Utilized for unit testing, JUnit is a popular framework for testing individual components or methods in Java applications. It helps in validating the functionality of specific pieces of code in isolation.</a:t>
            </a:r>
            <a:endParaRPr lang="en-GB" sz="1600" dirty="0">
              <a:latin typeface="+mj-l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C379AC-A393-4DFA-8C2B-A84AE62D43F9}"/>
              </a:ext>
            </a:extLst>
          </p:cNvPr>
          <p:cNvSpPr txBox="1"/>
          <p:nvPr/>
        </p:nvSpPr>
        <p:spPr>
          <a:xfrm>
            <a:off x="3115401" y="3147814"/>
            <a:ext cx="5594646" cy="1569660"/>
          </a:xfrm>
          <a:prstGeom prst="rect">
            <a:avLst/>
          </a:prstGeom>
          <a:noFill/>
        </p:spPr>
        <p:txBody>
          <a:bodyPr wrap="square" rtlCol="0">
            <a:spAutoFit/>
          </a:bodyPr>
          <a:lstStyle/>
          <a:p>
            <a:r>
              <a:rPr lang="en-US" sz="1600" dirty="0">
                <a:solidFill>
                  <a:schemeClr val="accent3"/>
                </a:solidFill>
              </a:rPr>
              <a:t>Selenium</a:t>
            </a:r>
          </a:p>
          <a:p>
            <a:pPr algn="just"/>
            <a:r>
              <a:rPr lang="en-US" sz="1600" dirty="0"/>
              <a:t>Selenium Used for integration and system testing, Selenium automates browser interactions to test the application as a whole. It checks interactions between different components and ensures the application functions correctly in a real-world environment. </a:t>
            </a:r>
            <a:endParaRPr lang="en-GB" sz="1600" dirty="0"/>
          </a:p>
        </p:txBody>
      </p:sp>
    </p:spTree>
    <p:extLst>
      <p:ext uri="{BB962C8B-B14F-4D97-AF65-F5344CB8AC3E}">
        <p14:creationId xmlns:p14="http://schemas.microsoft.com/office/powerpoint/2010/main" val="183750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Testing Process</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0198C596-E8B5-423F-9221-AA62128C664B}"/>
              </a:ext>
            </a:extLst>
          </p:cNvPr>
          <p:cNvSpPr txBox="1"/>
          <p:nvPr/>
        </p:nvSpPr>
        <p:spPr>
          <a:xfrm>
            <a:off x="395536" y="1635646"/>
            <a:ext cx="6552728" cy="2917722"/>
          </a:xfrm>
          <a:prstGeom prst="rect">
            <a:avLst/>
          </a:prstGeom>
          <a:noFill/>
        </p:spPr>
        <p:txBody>
          <a:bodyPr wrap="square" rtlCol="0">
            <a:spAutoFit/>
          </a:bodyPr>
          <a:lstStyle/>
          <a:p>
            <a:pPr marL="412750" lvl="0" indent="-285750">
              <a:lnSpc>
                <a:spcPct val="115000"/>
              </a:lnSpc>
              <a:spcBef>
                <a:spcPts val="1200"/>
              </a:spcBef>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Unit Testing: Verifies individual components (e.g., methods, functions) for correctness.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Integration Testing: Ensures different modules interact correctly (e.g., student and admin modules).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System Testing: Validates the complete system’s functionality in real-world conditions.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Acceptance Testing: Confirms that the system meets user requirements and is ready for deployment.</a:t>
            </a:r>
          </a:p>
          <a:p>
            <a:endParaRPr lang="en-GB" dirty="0"/>
          </a:p>
        </p:txBody>
      </p:sp>
      <p:pic>
        <p:nvPicPr>
          <p:cNvPr id="5" name="Picture 4">
            <a:extLst>
              <a:ext uri="{FF2B5EF4-FFF2-40B4-BE49-F238E27FC236}">
                <a16:creationId xmlns:a16="http://schemas.microsoft.com/office/drawing/2014/main" id="{4359FC63-4CA3-4399-A3D6-1615A31A2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702" t="9484" r="23252"/>
          <a:stretch/>
        </p:blipFill>
        <p:spPr>
          <a:xfrm>
            <a:off x="7236296" y="3579862"/>
            <a:ext cx="1512168" cy="1479295"/>
          </a:xfrm>
          <a:prstGeom prst="rect">
            <a:avLst/>
          </a:prstGeom>
        </p:spPr>
      </p:pic>
    </p:spTree>
    <p:extLst>
      <p:ext uri="{BB962C8B-B14F-4D97-AF65-F5344CB8AC3E}">
        <p14:creationId xmlns:p14="http://schemas.microsoft.com/office/powerpoint/2010/main" val="1979705391"/>
      </p:ext>
    </p:extLst>
  </p:cSld>
  <p:clrMapOvr>
    <a:masterClrMapping/>
  </p:clrMapOvr>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3425</TotalTime>
  <Words>983</Words>
  <Application>Microsoft Office PowerPoint</Application>
  <PresentationFormat>On-screen Show (16:9)</PresentationFormat>
  <Paragraphs>122</Paragraphs>
  <Slides>23</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맑은 고딕</vt:lpstr>
      <vt:lpstr>Arial</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Homini Udani Ingeetha Landege</cp:lastModifiedBy>
  <cp:revision>142</cp:revision>
  <dcterms:created xsi:type="dcterms:W3CDTF">2016-12-05T23:26:54Z</dcterms:created>
  <dcterms:modified xsi:type="dcterms:W3CDTF">2025-01-30T11:46:34Z</dcterms:modified>
</cp:coreProperties>
</file>